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2FAE0-10D5-4A4C-A92A-64BA1133E02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F782C-8309-454D-8BAC-77C6182DB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0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C2743B-3814-A34F-BDF5-0315235E611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FF8EA0-880A-DB40-BCE0-D5D549A4A5C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3F7AE9-6160-C443-8EDA-C0DE333B653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9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3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270" y="261078"/>
            <a:ext cx="8589004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73745"/>
            <a:ext cx="8229600" cy="4351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7DDB0-8B3C-284A-8A98-E967DF862B8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42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2" y="1600200"/>
            <a:ext cx="4447702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66561-2081-D14A-A700-ACFD3B9E68E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779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66B60-DF8D-AF4B-BE50-7C39951B0B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7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3700-B6C8-6549-B803-BAFDBA80D9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32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EB38-05D2-3A42-B523-430E35062E1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44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66556-9639-6144-867D-8A4DC03A91F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68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8116D-91AB-6940-BC92-EC8B33644DCA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596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E321A-09C4-8542-8EA9-3FCE91DCD0A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1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04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E3115-229E-BB40-A3AC-692FA6ABC9BA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37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9026D-FCFF-254D-95CF-873D205C0E3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13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0548B-22A5-BC45-8CED-0381A65B985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35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270" y="261078"/>
            <a:ext cx="8589004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73745"/>
            <a:ext cx="8229600" cy="4351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7DDB0-8B3C-284A-8A98-E967DF862B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52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2" y="1600200"/>
            <a:ext cx="4447702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66561-2081-D14A-A700-ACFD3B9E68E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08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66B60-DF8D-AF4B-BE50-7C39951B0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79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3700-B6C8-6549-B803-BAFDBA80D9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99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3EB38-05D2-3A42-B523-430E35062E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26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A66556-9639-6144-867D-8A4DC03A91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48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8116D-91AB-6940-BC92-EC8B33644D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78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E321A-09C4-8542-8EA9-3FCE91DCD0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855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FE3115-229E-BB40-A3AC-692FA6ABC9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142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9026D-FCFF-254D-95CF-873D205C0E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75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2014/9/16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0548B-22A5-BC45-8CED-0381A65B98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5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4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4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4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1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4FA46-EBCA-BD4D-B254-4352EFEE4E43}" type="datetimeFigureOut">
              <a:rPr lang="en-US" smtClean="0"/>
              <a:t>2014/9/17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4D821-4371-B843-8064-973B33D2C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621" y="148897"/>
            <a:ext cx="8854965" cy="12687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21" y="1600200"/>
            <a:ext cx="88549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62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2014/9/16</a:t>
            </a:fld>
            <a:endParaRPr lang="en-US">
              <a:solidFill>
                <a:prstClr val="white">
                  <a:tint val="75000"/>
                </a:prstClr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>
                  <a:tint val="75000"/>
                </a:prstClr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398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BDF9CE5-B7D4-F746-BE85-A34B3486194F}" type="slidenum">
              <a:rPr lang="en-US" smtClean="0">
                <a:solidFill>
                  <a:prstClr val="white">
                    <a:tint val="75000"/>
                  </a:prstClr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34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621" y="148897"/>
            <a:ext cx="8854965" cy="12687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21" y="1600200"/>
            <a:ext cx="88549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2621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BFECD78-3C8E-49F2-8FAB-59489D168AB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2014/9/16</a:t>
            </a:fld>
            <a:endParaRPr lang="en-US">
              <a:solidFill>
                <a:prstClr val="black">
                  <a:tint val="75000"/>
                </a:prstClr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4398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BDF9CE5-B7D4-F746-BE85-A34B3486194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6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686800" cy="914400"/>
          </a:xfrm>
        </p:spPr>
        <p:txBody>
          <a:bodyPr rIns="82550" anchor="ctr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Plate motion from seismicity</a:t>
            </a:r>
          </a:p>
        </p:txBody>
      </p:sp>
      <p:sp>
        <p:nvSpPr>
          <p:cNvPr id="75778" name="Rectangle 3"/>
          <p:cNvSpPr>
            <a:spLocks/>
          </p:cNvSpPr>
          <p:nvPr/>
        </p:nvSpPr>
        <p:spPr bwMode="auto">
          <a:xfrm rot="-5400000">
            <a:off x="3753842" y="5687318"/>
            <a:ext cx="12207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Auxiliary</a:t>
            </a:r>
          </a:p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plane</a:t>
            </a:r>
          </a:p>
        </p:txBody>
      </p:sp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2844800" y="2066925"/>
            <a:ext cx="3197225" cy="3197225"/>
            <a:chOff x="0" y="0"/>
            <a:chExt cx="2014" cy="2014"/>
          </a:xfrm>
        </p:grpSpPr>
        <p:sp>
          <p:nvSpPr>
            <p:cNvPr id="75806" name="Oval 7"/>
            <p:cNvSpPr>
              <a:spLocks/>
            </p:cNvSpPr>
            <p:nvPr/>
          </p:nvSpPr>
          <p:spPr bwMode="auto">
            <a:xfrm>
              <a:off x="744" y="744"/>
              <a:ext cx="526" cy="526"/>
            </a:xfrm>
            <a:prstGeom prst="ellipse">
              <a:avLst/>
            </a:prstGeom>
            <a:noFill/>
            <a:ln w="57150">
              <a:solidFill>
                <a:srgbClr val="004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07" name="Oval 8"/>
            <p:cNvSpPr>
              <a:spLocks/>
            </p:cNvSpPr>
            <p:nvPr/>
          </p:nvSpPr>
          <p:spPr bwMode="auto">
            <a:xfrm>
              <a:off x="562" y="562"/>
              <a:ext cx="890" cy="890"/>
            </a:xfrm>
            <a:prstGeom prst="ellipse">
              <a:avLst/>
            </a:prstGeom>
            <a:noFill/>
            <a:ln w="57150">
              <a:solidFill>
                <a:srgbClr val="004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08" name="Oval 9"/>
            <p:cNvSpPr>
              <a:spLocks/>
            </p:cNvSpPr>
            <p:nvPr/>
          </p:nvSpPr>
          <p:spPr bwMode="auto">
            <a:xfrm>
              <a:off x="379" y="379"/>
              <a:ext cx="1256" cy="1256"/>
            </a:xfrm>
            <a:prstGeom prst="ellipse">
              <a:avLst/>
            </a:prstGeom>
            <a:noFill/>
            <a:ln w="57150">
              <a:solidFill>
                <a:srgbClr val="004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09" name="Oval 10"/>
            <p:cNvSpPr>
              <a:spLocks/>
            </p:cNvSpPr>
            <p:nvPr/>
          </p:nvSpPr>
          <p:spPr bwMode="auto">
            <a:xfrm>
              <a:off x="183" y="183"/>
              <a:ext cx="1648" cy="1648"/>
            </a:xfrm>
            <a:prstGeom prst="ellipse">
              <a:avLst/>
            </a:prstGeom>
            <a:noFill/>
            <a:ln w="57150">
              <a:solidFill>
                <a:srgbClr val="004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10" name="Oval 11"/>
            <p:cNvSpPr>
              <a:spLocks/>
            </p:cNvSpPr>
            <p:nvPr/>
          </p:nvSpPr>
          <p:spPr bwMode="auto">
            <a:xfrm>
              <a:off x="0" y="0"/>
              <a:ext cx="2014" cy="2014"/>
            </a:xfrm>
            <a:prstGeom prst="ellipse">
              <a:avLst/>
            </a:prstGeom>
            <a:noFill/>
            <a:ln w="57150">
              <a:solidFill>
                <a:srgbClr val="0040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2376488" y="3665538"/>
            <a:ext cx="4391025" cy="1587"/>
          </a:xfrm>
          <a:prstGeom prst="line">
            <a:avLst/>
          </a:prstGeom>
          <a:noFill/>
          <a:ln w="3810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4443413" y="1668463"/>
            <a:ext cx="1587" cy="4221162"/>
          </a:xfrm>
          <a:prstGeom prst="line">
            <a:avLst/>
          </a:prstGeom>
          <a:noFill/>
          <a:ln w="9525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2527300" y="1849438"/>
            <a:ext cx="3732213" cy="3735387"/>
            <a:chOff x="0" y="0"/>
            <a:chExt cx="2351" cy="2353"/>
          </a:xfrm>
        </p:grpSpPr>
        <p:sp>
          <p:nvSpPr>
            <p:cNvPr id="75804" name="Line 15"/>
            <p:cNvSpPr>
              <a:spLocks noChangeShapeType="1"/>
            </p:cNvSpPr>
            <p:nvPr/>
          </p:nvSpPr>
          <p:spPr bwMode="auto">
            <a:xfrm rot="10800000" flipH="1">
              <a:off x="1207" y="0"/>
              <a:ext cx="1144" cy="1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05" name="Line 16"/>
            <p:cNvSpPr>
              <a:spLocks noChangeShapeType="1"/>
            </p:cNvSpPr>
            <p:nvPr/>
          </p:nvSpPr>
          <p:spPr bwMode="auto">
            <a:xfrm flipH="1">
              <a:off x="0" y="1144"/>
              <a:ext cx="1209" cy="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3244850" y="2468563"/>
            <a:ext cx="2324100" cy="2322512"/>
            <a:chOff x="0" y="0"/>
            <a:chExt cx="1464" cy="1463"/>
          </a:xfrm>
        </p:grpSpPr>
        <p:sp>
          <p:nvSpPr>
            <p:cNvPr id="75802" name="Line 18"/>
            <p:cNvSpPr>
              <a:spLocks noChangeShapeType="1"/>
            </p:cNvSpPr>
            <p:nvPr/>
          </p:nvSpPr>
          <p:spPr bwMode="auto">
            <a:xfrm>
              <a:off x="755" y="754"/>
              <a:ext cx="709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03" name="Line 19"/>
            <p:cNvSpPr>
              <a:spLocks noChangeShapeType="1"/>
            </p:cNvSpPr>
            <p:nvPr/>
          </p:nvSpPr>
          <p:spPr bwMode="auto">
            <a:xfrm rot="10800000">
              <a:off x="0" y="0"/>
              <a:ext cx="754" cy="7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grpSp>
        <p:nvGrpSpPr>
          <p:cNvPr id="27668" name="Group 20"/>
          <p:cNvGrpSpPr>
            <a:grpSpLocks/>
          </p:cNvGrpSpPr>
          <p:nvPr/>
        </p:nvGrpSpPr>
        <p:grpSpPr bwMode="auto">
          <a:xfrm>
            <a:off x="404813" y="822325"/>
            <a:ext cx="8458200" cy="5480050"/>
            <a:chOff x="0" y="0"/>
            <a:chExt cx="5328" cy="3451"/>
          </a:xfrm>
        </p:grpSpPr>
        <p:sp>
          <p:nvSpPr>
            <p:cNvPr id="75798" name="Rectangle 21"/>
            <p:cNvSpPr>
              <a:spLocks/>
            </p:cNvSpPr>
            <p:nvPr/>
          </p:nvSpPr>
          <p:spPr bwMode="auto">
            <a:xfrm>
              <a:off x="3880" y="879"/>
              <a:ext cx="1448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Compressional first </a:t>
              </a: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wave; motion away from source</a:t>
              </a:r>
              <a:endParaRPr lang="en-US" dirty="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endParaRPr>
            </a:p>
          </p:txBody>
        </p:sp>
        <p:sp>
          <p:nvSpPr>
            <p:cNvPr id="75799" name="Rectangle 22"/>
            <p:cNvSpPr>
              <a:spLocks/>
            </p:cNvSpPr>
            <p:nvPr/>
          </p:nvSpPr>
          <p:spPr bwMode="auto">
            <a:xfrm>
              <a:off x="0" y="2054"/>
              <a:ext cx="1448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Compressional first </a:t>
              </a: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wave; motion away from source</a:t>
              </a:r>
              <a:endParaRPr lang="en-US" dirty="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endParaRPr>
            </a:p>
          </p:txBody>
        </p:sp>
        <p:sp>
          <p:nvSpPr>
            <p:cNvPr id="75800" name="Freeform 23"/>
            <p:cNvSpPr>
              <a:spLocks/>
            </p:cNvSpPr>
            <p:nvPr/>
          </p:nvSpPr>
          <p:spPr bwMode="auto">
            <a:xfrm>
              <a:off x="3816" y="0"/>
              <a:ext cx="1074" cy="784"/>
            </a:xfrm>
            <a:custGeom>
              <a:avLst/>
              <a:gdLst>
                <a:gd name="T0" fmla="*/ 0 w 21600"/>
                <a:gd name="T1" fmla="*/ 0 h 19757"/>
                <a:gd name="T2" fmla="*/ 0 w 21600"/>
                <a:gd name="T3" fmla="*/ 0 h 19757"/>
                <a:gd name="T4" fmla="*/ 0 w 21600"/>
                <a:gd name="T5" fmla="*/ 0 h 19757"/>
                <a:gd name="T6" fmla="*/ 0 w 21600"/>
                <a:gd name="T7" fmla="*/ 0 h 19757"/>
                <a:gd name="T8" fmla="*/ 0 w 21600"/>
                <a:gd name="T9" fmla="*/ 0 h 19757"/>
                <a:gd name="T10" fmla="*/ 0 w 21600"/>
                <a:gd name="T11" fmla="*/ 0 h 19757"/>
                <a:gd name="T12" fmla="*/ 0 w 21600"/>
                <a:gd name="T13" fmla="*/ 0 h 19757"/>
                <a:gd name="T14" fmla="*/ 0 w 21600"/>
                <a:gd name="T15" fmla="*/ 0 h 19757"/>
                <a:gd name="T16" fmla="*/ 0 w 21600"/>
                <a:gd name="T17" fmla="*/ 0 h 19757"/>
                <a:gd name="T18" fmla="*/ 0 w 21600"/>
                <a:gd name="T19" fmla="*/ 0 h 19757"/>
                <a:gd name="T20" fmla="*/ 0 w 21600"/>
                <a:gd name="T21" fmla="*/ 0 h 19757"/>
                <a:gd name="T22" fmla="*/ 0 w 21600"/>
                <a:gd name="T23" fmla="*/ 0 h 19757"/>
                <a:gd name="T24" fmla="*/ 0 w 21600"/>
                <a:gd name="T25" fmla="*/ 0 h 197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connsiteX0" fmla="*/ 0 w 21600"/>
                <a:gd name="connsiteY0" fmla="*/ 11112 h 19757"/>
                <a:gd name="connsiteX1" fmla="*/ 1850 w 21600"/>
                <a:gd name="connsiteY1" fmla="*/ 11691 h 19757"/>
                <a:gd name="connsiteX2" fmla="*/ 3371 w 21600"/>
                <a:gd name="connsiteY2" fmla="*/ 11591 h 19757"/>
                <a:gd name="connsiteX3" fmla="*/ 5068 w 21600"/>
                <a:gd name="connsiteY3" fmla="*/ 11968 h 19757"/>
                <a:gd name="connsiteX4" fmla="*/ 8286 w 21600"/>
                <a:gd name="connsiteY4" fmla="*/ 10533 h 19757"/>
                <a:gd name="connsiteX5" fmla="*/ 10116 w 21600"/>
                <a:gd name="connsiteY5" fmla="*/ 161 h 19757"/>
                <a:gd name="connsiteX6" fmla="*/ 12409 w 21600"/>
                <a:gd name="connsiteY6" fmla="*/ 19747 h 19757"/>
                <a:gd name="connsiteX7" fmla="*/ 13797 w 21600"/>
                <a:gd name="connsiteY7" fmla="*/ 3056 h 19757"/>
                <a:gd name="connsiteX8" fmla="*/ 15406 w 21600"/>
                <a:gd name="connsiteY8" fmla="*/ 16852 h 19757"/>
                <a:gd name="connsiteX9" fmla="*/ 16773 w 21600"/>
                <a:gd name="connsiteY9" fmla="*/ 7084 h 19757"/>
                <a:gd name="connsiteX10" fmla="*/ 18161 w 21600"/>
                <a:gd name="connsiteY10" fmla="*/ 15140 h 19757"/>
                <a:gd name="connsiteX11" fmla="*/ 19991 w 21600"/>
                <a:gd name="connsiteY11" fmla="*/ 9098 h 19757"/>
                <a:gd name="connsiteX12" fmla="*/ 21600 w 21600"/>
                <a:gd name="connsiteY12" fmla="*/ 13982 h 1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19757">
                  <a:moveTo>
                    <a:pt x="0" y="11112"/>
                  </a:moveTo>
                  <a:cubicBezTo>
                    <a:pt x="664" y="11414"/>
                    <a:pt x="1288" y="11611"/>
                    <a:pt x="1850" y="11691"/>
                  </a:cubicBezTo>
                  <a:cubicBezTo>
                    <a:pt x="2412" y="11771"/>
                    <a:pt x="2828" y="11540"/>
                    <a:pt x="3371" y="11591"/>
                  </a:cubicBezTo>
                  <a:cubicBezTo>
                    <a:pt x="3914" y="11641"/>
                    <a:pt x="4249" y="12144"/>
                    <a:pt x="5068" y="11968"/>
                  </a:cubicBezTo>
                  <a:cubicBezTo>
                    <a:pt x="5887" y="11792"/>
                    <a:pt x="7441" y="12496"/>
                    <a:pt x="8286" y="10533"/>
                  </a:cubicBezTo>
                  <a:cubicBezTo>
                    <a:pt x="9131" y="8569"/>
                    <a:pt x="9432" y="-1375"/>
                    <a:pt x="10116" y="161"/>
                  </a:cubicBezTo>
                  <a:cubicBezTo>
                    <a:pt x="10800" y="1696"/>
                    <a:pt x="11806" y="19268"/>
                    <a:pt x="12409" y="19747"/>
                  </a:cubicBezTo>
                  <a:cubicBezTo>
                    <a:pt x="13012" y="20225"/>
                    <a:pt x="13294" y="3534"/>
                    <a:pt x="13797" y="3056"/>
                  </a:cubicBezTo>
                  <a:cubicBezTo>
                    <a:pt x="14299" y="2577"/>
                    <a:pt x="14903" y="16172"/>
                    <a:pt x="15406" y="16852"/>
                  </a:cubicBezTo>
                  <a:cubicBezTo>
                    <a:pt x="15908" y="17531"/>
                    <a:pt x="16311" y="7361"/>
                    <a:pt x="16773" y="7084"/>
                  </a:cubicBezTo>
                  <a:cubicBezTo>
                    <a:pt x="17236" y="6807"/>
                    <a:pt x="17618" y="14812"/>
                    <a:pt x="18161" y="15140"/>
                  </a:cubicBezTo>
                  <a:cubicBezTo>
                    <a:pt x="18704" y="15467"/>
                    <a:pt x="19428" y="9299"/>
                    <a:pt x="19991" y="9098"/>
                  </a:cubicBezTo>
                  <a:cubicBezTo>
                    <a:pt x="20554" y="8896"/>
                    <a:pt x="21258" y="12975"/>
                    <a:pt x="21600" y="13982"/>
                  </a:cubicBezTo>
                </a:path>
              </a:pathLst>
            </a:custGeom>
            <a:noFill/>
            <a:ln w="38100" cap="flat">
              <a:solidFill>
                <a:srgbClr val="FFFF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801" name="Freeform 24"/>
            <p:cNvSpPr>
              <a:spLocks/>
            </p:cNvSpPr>
            <p:nvPr/>
          </p:nvSpPr>
          <p:spPr bwMode="auto">
            <a:xfrm>
              <a:off x="254" y="2667"/>
              <a:ext cx="1074" cy="784"/>
            </a:xfrm>
            <a:custGeom>
              <a:avLst/>
              <a:gdLst>
                <a:gd name="T0" fmla="*/ 0 w 21600"/>
                <a:gd name="T1" fmla="*/ 0 h 19757"/>
                <a:gd name="T2" fmla="*/ 0 w 21600"/>
                <a:gd name="T3" fmla="*/ 0 h 19757"/>
                <a:gd name="T4" fmla="*/ 0 w 21600"/>
                <a:gd name="T5" fmla="*/ 0 h 19757"/>
                <a:gd name="T6" fmla="*/ 0 w 21600"/>
                <a:gd name="T7" fmla="*/ 0 h 19757"/>
                <a:gd name="T8" fmla="*/ 0 w 21600"/>
                <a:gd name="T9" fmla="*/ 0 h 19757"/>
                <a:gd name="T10" fmla="*/ 0 w 21600"/>
                <a:gd name="T11" fmla="*/ 0 h 19757"/>
                <a:gd name="T12" fmla="*/ 0 w 21600"/>
                <a:gd name="T13" fmla="*/ 0 h 19757"/>
                <a:gd name="T14" fmla="*/ 0 w 21600"/>
                <a:gd name="T15" fmla="*/ 0 h 19757"/>
                <a:gd name="T16" fmla="*/ 0 w 21600"/>
                <a:gd name="T17" fmla="*/ 0 h 19757"/>
                <a:gd name="T18" fmla="*/ 0 w 21600"/>
                <a:gd name="T19" fmla="*/ 0 h 19757"/>
                <a:gd name="T20" fmla="*/ 0 w 21600"/>
                <a:gd name="T21" fmla="*/ 0 h 19757"/>
                <a:gd name="T22" fmla="*/ 0 w 21600"/>
                <a:gd name="T23" fmla="*/ 0 h 19757"/>
                <a:gd name="T24" fmla="*/ 0 w 21600"/>
                <a:gd name="T25" fmla="*/ 0 h 197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connsiteX0" fmla="*/ 0 w 21600"/>
                <a:gd name="connsiteY0" fmla="*/ 11112 h 19757"/>
                <a:gd name="connsiteX1" fmla="*/ 1850 w 21600"/>
                <a:gd name="connsiteY1" fmla="*/ 11691 h 19757"/>
                <a:gd name="connsiteX2" fmla="*/ 3621 w 21600"/>
                <a:gd name="connsiteY2" fmla="*/ 11591 h 19757"/>
                <a:gd name="connsiteX3" fmla="*/ 5068 w 21600"/>
                <a:gd name="connsiteY3" fmla="*/ 11968 h 19757"/>
                <a:gd name="connsiteX4" fmla="*/ 8286 w 21600"/>
                <a:gd name="connsiteY4" fmla="*/ 10533 h 19757"/>
                <a:gd name="connsiteX5" fmla="*/ 10116 w 21600"/>
                <a:gd name="connsiteY5" fmla="*/ 161 h 19757"/>
                <a:gd name="connsiteX6" fmla="*/ 12409 w 21600"/>
                <a:gd name="connsiteY6" fmla="*/ 19747 h 19757"/>
                <a:gd name="connsiteX7" fmla="*/ 13797 w 21600"/>
                <a:gd name="connsiteY7" fmla="*/ 3056 h 19757"/>
                <a:gd name="connsiteX8" fmla="*/ 15406 w 21600"/>
                <a:gd name="connsiteY8" fmla="*/ 16852 h 19757"/>
                <a:gd name="connsiteX9" fmla="*/ 16773 w 21600"/>
                <a:gd name="connsiteY9" fmla="*/ 7084 h 19757"/>
                <a:gd name="connsiteX10" fmla="*/ 18161 w 21600"/>
                <a:gd name="connsiteY10" fmla="*/ 15140 h 19757"/>
                <a:gd name="connsiteX11" fmla="*/ 19991 w 21600"/>
                <a:gd name="connsiteY11" fmla="*/ 9098 h 19757"/>
                <a:gd name="connsiteX12" fmla="*/ 21600 w 21600"/>
                <a:gd name="connsiteY12" fmla="*/ 13982 h 19757"/>
                <a:gd name="connsiteX0" fmla="*/ 0 w 21600"/>
                <a:gd name="connsiteY0" fmla="*/ 11893 h 19757"/>
                <a:gd name="connsiteX1" fmla="*/ 1850 w 21600"/>
                <a:gd name="connsiteY1" fmla="*/ 11691 h 19757"/>
                <a:gd name="connsiteX2" fmla="*/ 3621 w 21600"/>
                <a:gd name="connsiteY2" fmla="*/ 11591 h 19757"/>
                <a:gd name="connsiteX3" fmla="*/ 5068 w 21600"/>
                <a:gd name="connsiteY3" fmla="*/ 11968 h 19757"/>
                <a:gd name="connsiteX4" fmla="*/ 8286 w 21600"/>
                <a:gd name="connsiteY4" fmla="*/ 10533 h 19757"/>
                <a:gd name="connsiteX5" fmla="*/ 10116 w 21600"/>
                <a:gd name="connsiteY5" fmla="*/ 161 h 19757"/>
                <a:gd name="connsiteX6" fmla="*/ 12409 w 21600"/>
                <a:gd name="connsiteY6" fmla="*/ 19747 h 19757"/>
                <a:gd name="connsiteX7" fmla="*/ 13797 w 21600"/>
                <a:gd name="connsiteY7" fmla="*/ 3056 h 19757"/>
                <a:gd name="connsiteX8" fmla="*/ 15406 w 21600"/>
                <a:gd name="connsiteY8" fmla="*/ 16852 h 19757"/>
                <a:gd name="connsiteX9" fmla="*/ 16773 w 21600"/>
                <a:gd name="connsiteY9" fmla="*/ 7084 h 19757"/>
                <a:gd name="connsiteX10" fmla="*/ 18161 w 21600"/>
                <a:gd name="connsiteY10" fmla="*/ 15140 h 19757"/>
                <a:gd name="connsiteX11" fmla="*/ 19991 w 21600"/>
                <a:gd name="connsiteY11" fmla="*/ 9098 h 19757"/>
                <a:gd name="connsiteX12" fmla="*/ 21600 w 21600"/>
                <a:gd name="connsiteY12" fmla="*/ 13982 h 1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19757">
                  <a:moveTo>
                    <a:pt x="0" y="11893"/>
                  </a:moveTo>
                  <a:cubicBezTo>
                    <a:pt x="664" y="12195"/>
                    <a:pt x="1247" y="11741"/>
                    <a:pt x="1850" y="11691"/>
                  </a:cubicBezTo>
                  <a:cubicBezTo>
                    <a:pt x="2453" y="11641"/>
                    <a:pt x="3078" y="11540"/>
                    <a:pt x="3621" y="11591"/>
                  </a:cubicBezTo>
                  <a:cubicBezTo>
                    <a:pt x="4164" y="11641"/>
                    <a:pt x="4291" y="12144"/>
                    <a:pt x="5068" y="11968"/>
                  </a:cubicBezTo>
                  <a:cubicBezTo>
                    <a:pt x="5845" y="11792"/>
                    <a:pt x="7441" y="12496"/>
                    <a:pt x="8286" y="10533"/>
                  </a:cubicBezTo>
                  <a:cubicBezTo>
                    <a:pt x="9131" y="8569"/>
                    <a:pt x="9432" y="-1375"/>
                    <a:pt x="10116" y="161"/>
                  </a:cubicBezTo>
                  <a:cubicBezTo>
                    <a:pt x="10800" y="1696"/>
                    <a:pt x="11806" y="19268"/>
                    <a:pt x="12409" y="19747"/>
                  </a:cubicBezTo>
                  <a:cubicBezTo>
                    <a:pt x="13012" y="20225"/>
                    <a:pt x="13294" y="3534"/>
                    <a:pt x="13797" y="3056"/>
                  </a:cubicBezTo>
                  <a:cubicBezTo>
                    <a:pt x="14299" y="2577"/>
                    <a:pt x="14903" y="16172"/>
                    <a:pt x="15406" y="16852"/>
                  </a:cubicBezTo>
                  <a:cubicBezTo>
                    <a:pt x="15908" y="17531"/>
                    <a:pt x="16311" y="7361"/>
                    <a:pt x="16773" y="7084"/>
                  </a:cubicBezTo>
                  <a:cubicBezTo>
                    <a:pt x="17236" y="6807"/>
                    <a:pt x="17618" y="14812"/>
                    <a:pt x="18161" y="15140"/>
                  </a:cubicBezTo>
                  <a:cubicBezTo>
                    <a:pt x="18704" y="15467"/>
                    <a:pt x="19428" y="9299"/>
                    <a:pt x="19991" y="9098"/>
                  </a:cubicBezTo>
                  <a:cubicBezTo>
                    <a:pt x="20554" y="8896"/>
                    <a:pt x="21258" y="12975"/>
                    <a:pt x="21600" y="13982"/>
                  </a:cubicBezTo>
                </a:path>
              </a:pathLst>
            </a:custGeom>
            <a:noFill/>
            <a:ln w="38100" cap="flat">
              <a:solidFill>
                <a:srgbClr val="FFFF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grpSp>
        <p:nvGrpSpPr>
          <p:cNvPr id="27673" name="Group 25"/>
          <p:cNvGrpSpPr>
            <a:grpSpLocks/>
          </p:cNvGrpSpPr>
          <p:nvPr/>
        </p:nvGrpSpPr>
        <p:grpSpPr bwMode="auto">
          <a:xfrm>
            <a:off x="469900" y="1504950"/>
            <a:ext cx="8258175" cy="4557713"/>
            <a:chOff x="0" y="0"/>
            <a:chExt cx="5202" cy="2870"/>
          </a:xfrm>
        </p:grpSpPr>
        <p:sp>
          <p:nvSpPr>
            <p:cNvPr id="75794" name="Rectangle 26"/>
            <p:cNvSpPr>
              <a:spLocks/>
            </p:cNvSpPr>
            <p:nvPr/>
          </p:nvSpPr>
          <p:spPr bwMode="auto">
            <a:xfrm>
              <a:off x="0" y="482"/>
              <a:ext cx="1032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Dilational</a:t>
              </a: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 first </a:t>
              </a: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wave; motion toward source</a:t>
              </a:r>
              <a:endParaRPr lang="en-US" dirty="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endParaRPr>
            </a:p>
          </p:txBody>
        </p:sp>
        <p:sp>
          <p:nvSpPr>
            <p:cNvPr id="75795" name="Rectangle 27"/>
            <p:cNvSpPr>
              <a:spLocks/>
            </p:cNvSpPr>
            <p:nvPr/>
          </p:nvSpPr>
          <p:spPr bwMode="auto">
            <a:xfrm>
              <a:off x="4170" y="1518"/>
              <a:ext cx="1032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Dilational</a:t>
              </a: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 first </a:t>
              </a:r>
              <a:r>
                <a:rPr lang="en-US" dirty="0">
                  <a:solidFill>
                    <a:prstClr val="white"/>
                  </a:solidFill>
                  <a:latin typeface="Times" charset="0"/>
                  <a:ea typeface="ＭＳ Ｐゴシック" charset="0"/>
                  <a:cs typeface="Times" charset="0"/>
                  <a:sym typeface="Times" charset="0"/>
                </a:rPr>
                <a:t>wave; motion toward source</a:t>
              </a:r>
              <a:endParaRPr lang="en-US" dirty="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endParaRPr>
            </a:p>
          </p:txBody>
        </p:sp>
        <p:sp>
          <p:nvSpPr>
            <p:cNvPr id="75796" name="Freeform 28"/>
            <p:cNvSpPr>
              <a:spLocks/>
            </p:cNvSpPr>
            <p:nvPr/>
          </p:nvSpPr>
          <p:spPr bwMode="auto">
            <a:xfrm rot="10800000" flipH="1">
              <a:off x="3505" y="2086"/>
              <a:ext cx="1074" cy="784"/>
            </a:xfrm>
            <a:custGeom>
              <a:avLst/>
              <a:gdLst>
                <a:gd name="T0" fmla="*/ 0 w 21600"/>
                <a:gd name="T1" fmla="*/ 0 h 19757"/>
                <a:gd name="T2" fmla="*/ 0 w 21600"/>
                <a:gd name="T3" fmla="*/ 0 h 19757"/>
                <a:gd name="T4" fmla="*/ 0 w 21600"/>
                <a:gd name="T5" fmla="*/ 0 h 19757"/>
                <a:gd name="T6" fmla="*/ 0 w 21600"/>
                <a:gd name="T7" fmla="*/ 0 h 19757"/>
                <a:gd name="T8" fmla="*/ 0 w 21600"/>
                <a:gd name="T9" fmla="*/ 0 h 19757"/>
                <a:gd name="T10" fmla="*/ 0 w 21600"/>
                <a:gd name="T11" fmla="*/ 0 h 19757"/>
                <a:gd name="T12" fmla="*/ 0 w 21600"/>
                <a:gd name="T13" fmla="*/ 0 h 19757"/>
                <a:gd name="T14" fmla="*/ 0 w 21600"/>
                <a:gd name="T15" fmla="*/ 0 h 19757"/>
                <a:gd name="T16" fmla="*/ 0 w 21600"/>
                <a:gd name="T17" fmla="*/ 0 h 19757"/>
                <a:gd name="T18" fmla="*/ 0 w 21600"/>
                <a:gd name="T19" fmla="*/ 0 h 19757"/>
                <a:gd name="T20" fmla="*/ 0 w 21600"/>
                <a:gd name="T21" fmla="*/ 0 h 19757"/>
                <a:gd name="T22" fmla="*/ 0 w 21600"/>
                <a:gd name="T23" fmla="*/ 0 h 19757"/>
                <a:gd name="T24" fmla="*/ 0 w 21600"/>
                <a:gd name="T25" fmla="*/ 0 h 197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connsiteX0" fmla="*/ 0 w 21600"/>
                <a:gd name="connsiteY0" fmla="*/ 11112 h 19757"/>
                <a:gd name="connsiteX1" fmla="*/ 1850 w 21600"/>
                <a:gd name="connsiteY1" fmla="*/ 11691 h 19757"/>
                <a:gd name="connsiteX2" fmla="*/ 3496 w 21600"/>
                <a:gd name="connsiteY2" fmla="*/ 11747 h 19757"/>
                <a:gd name="connsiteX3" fmla="*/ 5068 w 21600"/>
                <a:gd name="connsiteY3" fmla="*/ 11968 h 19757"/>
                <a:gd name="connsiteX4" fmla="*/ 8286 w 21600"/>
                <a:gd name="connsiteY4" fmla="*/ 10533 h 19757"/>
                <a:gd name="connsiteX5" fmla="*/ 10116 w 21600"/>
                <a:gd name="connsiteY5" fmla="*/ 161 h 19757"/>
                <a:gd name="connsiteX6" fmla="*/ 12409 w 21600"/>
                <a:gd name="connsiteY6" fmla="*/ 19747 h 19757"/>
                <a:gd name="connsiteX7" fmla="*/ 13797 w 21600"/>
                <a:gd name="connsiteY7" fmla="*/ 3056 h 19757"/>
                <a:gd name="connsiteX8" fmla="*/ 15406 w 21600"/>
                <a:gd name="connsiteY8" fmla="*/ 16852 h 19757"/>
                <a:gd name="connsiteX9" fmla="*/ 16773 w 21600"/>
                <a:gd name="connsiteY9" fmla="*/ 7084 h 19757"/>
                <a:gd name="connsiteX10" fmla="*/ 18161 w 21600"/>
                <a:gd name="connsiteY10" fmla="*/ 15140 h 19757"/>
                <a:gd name="connsiteX11" fmla="*/ 19991 w 21600"/>
                <a:gd name="connsiteY11" fmla="*/ 9098 h 19757"/>
                <a:gd name="connsiteX12" fmla="*/ 21600 w 21600"/>
                <a:gd name="connsiteY12" fmla="*/ 13982 h 1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19757">
                  <a:moveTo>
                    <a:pt x="0" y="11112"/>
                  </a:moveTo>
                  <a:cubicBezTo>
                    <a:pt x="664" y="11414"/>
                    <a:pt x="1267" y="11585"/>
                    <a:pt x="1850" y="11691"/>
                  </a:cubicBezTo>
                  <a:cubicBezTo>
                    <a:pt x="2433" y="11797"/>
                    <a:pt x="2953" y="11696"/>
                    <a:pt x="3496" y="11747"/>
                  </a:cubicBezTo>
                  <a:cubicBezTo>
                    <a:pt x="4039" y="11797"/>
                    <a:pt x="4270" y="12170"/>
                    <a:pt x="5068" y="11968"/>
                  </a:cubicBezTo>
                  <a:cubicBezTo>
                    <a:pt x="5866" y="11766"/>
                    <a:pt x="7441" y="12496"/>
                    <a:pt x="8286" y="10533"/>
                  </a:cubicBezTo>
                  <a:cubicBezTo>
                    <a:pt x="9131" y="8569"/>
                    <a:pt x="9432" y="-1375"/>
                    <a:pt x="10116" y="161"/>
                  </a:cubicBezTo>
                  <a:cubicBezTo>
                    <a:pt x="10800" y="1696"/>
                    <a:pt x="11806" y="19268"/>
                    <a:pt x="12409" y="19747"/>
                  </a:cubicBezTo>
                  <a:cubicBezTo>
                    <a:pt x="13012" y="20225"/>
                    <a:pt x="13294" y="3534"/>
                    <a:pt x="13797" y="3056"/>
                  </a:cubicBezTo>
                  <a:cubicBezTo>
                    <a:pt x="14299" y="2577"/>
                    <a:pt x="14903" y="16172"/>
                    <a:pt x="15406" y="16852"/>
                  </a:cubicBezTo>
                  <a:cubicBezTo>
                    <a:pt x="15908" y="17531"/>
                    <a:pt x="16311" y="7361"/>
                    <a:pt x="16773" y="7084"/>
                  </a:cubicBezTo>
                  <a:cubicBezTo>
                    <a:pt x="17236" y="6807"/>
                    <a:pt x="17618" y="14812"/>
                    <a:pt x="18161" y="15140"/>
                  </a:cubicBezTo>
                  <a:cubicBezTo>
                    <a:pt x="18704" y="15467"/>
                    <a:pt x="19428" y="9299"/>
                    <a:pt x="19991" y="9098"/>
                  </a:cubicBezTo>
                  <a:cubicBezTo>
                    <a:pt x="20554" y="8896"/>
                    <a:pt x="21258" y="12975"/>
                    <a:pt x="21600" y="13982"/>
                  </a:cubicBezTo>
                </a:path>
              </a:pathLst>
            </a:custGeom>
            <a:noFill/>
            <a:ln w="38100" cap="flat">
              <a:solidFill>
                <a:srgbClr val="FFFF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797" name="Freeform 29"/>
            <p:cNvSpPr>
              <a:spLocks/>
            </p:cNvSpPr>
            <p:nvPr/>
          </p:nvSpPr>
          <p:spPr bwMode="auto">
            <a:xfrm rot="10800000" flipH="1">
              <a:off x="812" y="0"/>
              <a:ext cx="1074" cy="784"/>
            </a:xfrm>
            <a:custGeom>
              <a:avLst/>
              <a:gdLst>
                <a:gd name="T0" fmla="*/ 0 w 21600"/>
                <a:gd name="T1" fmla="*/ 0 h 19757"/>
                <a:gd name="T2" fmla="*/ 0 w 21600"/>
                <a:gd name="T3" fmla="*/ 0 h 19757"/>
                <a:gd name="T4" fmla="*/ 0 w 21600"/>
                <a:gd name="T5" fmla="*/ 0 h 19757"/>
                <a:gd name="T6" fmla="*/ 0 w 21600"/>
                <a:gd name="T7" fmla="*/ 0 h 19757"/>
                <a:gd name="T8" fmla="*/ 0 w 21600"/>
                <a:gd name="T9" fmla="*/ 0 h 19757"/>
                <a:gd name="T10" fmla="*/ 0 w 21600"/>
                <a:gd name="T11" fmla="*/ 0 h 19757"/>
                <a:gd name="T12" fmla="*/ 0 w 21600"/>
                <a:gd name="T13" fmla="*/ 0 h 19757"/>
                <a:gd name="T14" fmla="*/ 0 w 21600"/>
                <a:gd name="T15" fmla="*/ 0 h 19757"/>
                <a:gd name="T16" fmla="*/ 0 w 21600"/>
                <a:gd name="T17" fmla="*/ 0 h 19757"/>
                <a:gd name="T18" fmla="*/ 0 w 21600"/>
                <a:gd name="T19" fmla="*/ 0 h 19757"/>
                <a:gd name="T20" fmla="*/ 0 w 21600"/>
                <a:gd name="T21" fmla="*/ 0 h 19757"/>
                <a:gd name="T22" fmla="*/ 0 w 21600"/>
                <a:gd name="T23" fmla="*/ 0 h 19757"/>
                <a:gd name="T24" fmla="*/ 0 w 21600"/>
                <a:gd name="T25" fmla="*/ 0 h 197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connsiteX0" fmla="*/ 0 w 21600"/>
                <a:gd name="connsiteY0" fmla="*/ 11112 h 19757"/>
                <a:gd name="connsiteX1" fmla="*/ 1850 w 21600"/>
                <a:gd name="connsiteY1" fmla="*/ 11691 h 19757"/>
                <a:gd name="connsiteX2" fmla="*/ 3371 w 21600"/>
                <a:gd name="connsiteY2" fmla="*/ 11591 h 19757"/>
                <a:gd name="connsiteX3" fmla="*/ 5068 w 21600"/>
                <a:gd name="connsiteY3" fmla="*/ 11968 h 19757"/>
                <a:gd name="connsiteX4" fmla="*/ 8286 w 21600"/>
                <a:gd name="connsiteY4" fmla="*/ 10533 h 19757"/>
                <a:gd name="connsiteX5" fmla="*/ 10116 w 21600"/>
                <a:gd name="connsiteY5" fmla="*/ 161 h 19757"/>
                <a:gd name="connsiteX6" fmla="*/ 12409 w 21600"/>
                <a:gd name="connsiteY6" fmla="*/ 19747 h 19757"/>
                <a:gd name="connsiteX7" fmla="*/ 13797 w 21600"/>
                <a:gd name="connsiteY7" fmla="*/ 3056 h 19757"/>
                <a:gd name="connsiteX8" fmla="*/ 15406 w 21600"/>
                <a:gd name="connsiteY8" fmla="*/ 16852 h 19757"/>
                <a:gd name="connsiteX9" fmla="*/ 16773 w 21600"/>
                <a:gd name="connsiteY9" fmla="*/ 7084 h 19757"/>
                <a:gd name="connsiteX10" fmla="*/ 18161 w 21600"/>
                <a:gd name="connsiteY10" fmla="*/ 15140 h 19757"/>
                <a:gd name="connsiteX11" fmla="*/ 19991 w 21600"/>
                <a:gd name="connsiteY11" fmla="*/ 9098 h 19757"/>
                <a:gd name="connsiteX12" fmla="*/ 21600 w 21600"/>
                <a:gd name="connsiteY12" fmla="*/ 13982 h 1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600" h="19757">
                  <a:moveTo>
                    <a:pt x="0" y="11112"/>
                  </a:moveTo>
                  <a:cubicBezTo>
                    <a:pt x="664" y="11414"/>
                    <a:pt x="1288" y="11611"/>
                    <a:pt x="1850" y="11691"/>
                  </a:cubicBezTo>
                  <a:cubicBezTo>
                    <a:pt x="2412" y="11771"/>
                    <a:pt x="2828" y="11540"/>
                    <a:pt x="3371" y="11591"/>
                  </a:cubicBezTo>
                  <a:cubicBezTo>
                    <a:pt x="3914" y="11641"/>
                    <a:pt x="4249" y="12144"/>
                    <a:pt x="5068" y="11968"/>
                  </a:cubicBezTo>
                  <a:cubicBezTo>
                    <a:pt x="5887" y="11792"/>
                    <a:pt x="7441" y="12496"/>
                    <a:pt x="8286" y="10533"/>
                  </a:cubicBezTo>
                  <a:cubicBezTo>
                    <a:pt x="9131" y="8569"/>
                    <a:pt x="9432" y="-1375"/>
                    <a:pt x="10116" y="161"/>
                  </a:cubicBezTo>
                  <a:cubicBezTo>
                    <a:pt x="10800" y="1696"/>
                    <a:pt x="11806" y="19268"/>
                    <a:pt x="12409" y="19747"/>
                  </a:cubicBezTo>
                  <a:cubicBezTo>
                    <a:pt x="13012" y="20225"/>
                    <a:pt x="13294" y="3534"/>
                    <a:pt x="13797" y="3056"/>
                  </a:cubicBezTo>
                  <a:cubicBezTo>
                    <a:pt x="14299" y="2577"/>
                    <a:pt x="14903" y="16172"/>
                    <a:pt x="15406" y="16852"/>
                  </a:cubicBezTo>
                  <a:cubicBezTo>
                    <a:pt x="15908" y="17531"/>
                    <a:pt x="16311" y="7361"/>
                    <a:pt x="16773" y="7084"/>
                  </a:cubicBezTo>
                  <a:cubicBezTo>
                    <a:pt x="17236" y="6807"/>
                    <a:pt x="17618" y="14812"/>
                    <a:pt x="18161" y="15140"/>
                  </a:cubicBezTo>
                  <a:cubicBezTo>
                    <a:pt x="18704" y="15467"/>
                    <a:pt x="19428" y="9299"/>
                    <a:pt x="19991" y="9098"/>
                  </a:cubicBezTo>
                  <a:cubicBezTo>
                    <a:pt x="20554" y="8896"/>
                    <a:pt x="21258" y="12975"/>
                    <a:pt x="21600" y="13982"/>
                  </a:cubicBezTo>
                </a:path>
              </a:pathLst>
            </a:custGeom>
            <a:noFill/>
            <a:ln w="38100" cap="flat">
              <a:solidFill>
                <a:srgbClr val="FFFF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sp>
        <p:nvSpPr>
          <p:cNvPr id="27678" name="Rectangle 30"/>
          <p:cNvSpPr>
            <a:spLocks/>
          </p:cNvSpPr>
          <p:nvPr/>
        </p:nvSpPr>
        <p:spPr bwMode="auto">
          <a:xfrm>
            <a:off x="6183313" y="3217863"/>
            <a:ext cx="1431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Fault Plane</a:t>
            </a: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3935413" y="1203325"/>
            <a:ext cx="195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Auxiliary plane</a:t>
            </a:r>
          </a:p>
        </p:txBody>
      </p:sp>
      <p:grpSp>
        <p:nvGrpSpPr>
          <p:cNvPr id="27680" name="Group 32"/>
          <p:cNvGrpSpPr>
            <a:grpSpLocks/>
          </p:cNvGrpSpPr>
          <p:nvPr/>
        </p:nvGrpSpPr>
        <p:grpSpPr bwMode="auto">
          <a:xfrm>
            <a:off x="3916363" y="3206750"/>
            <a:ext cx="1054100" cy="879475"/>
            <a:chOff x="0" y="0"/>
            <a:chExt cx="664" cy="554"/>
          </a:xfrm>
        </p:grpSpPr>
        <p:sp>
          <p:nvSpPr>
            <p:cNvPr id="75792" name="AutoShape 33"/>
            <p:cNvSpPr>
              <a:spLocks/>
            </p:cNvSpPr>
            <p:nvPr/>
          </p:nvSpPr>
          <p:spPr bwMode="auto">
            <a:xfrm>
              <a:off x="47" y="0"/>
              <a:ext cx="617" cy="183"/>
            </a:xfrm>
            <a:prstGeom prst="rightArrow">
              <a:avLst>
                <a:gd name="adj1" fmla="val 50000"/>
                <a:gd name="adj2" fmla="val 8429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5793" name="AutoShape 34"/>
            <p:cNvSpPr>
              <a:spLocks/>
            </p:cNvSpPr>
            <p:nvPr/>
          </p:nvSpPr>
          <p:spPr bwMode="auto">
            <a:xfrm flipH="1">
              <a:off x="0" y="371"/>
              <a:ext cx="617" cy="183"/>
            </a:xfrm>
            <a:prstGeom prst="rightArrow">
              <a:avLst>
                <a:gd name="adj1" fmla="val 50000"/>
                <a:gd name="adj2" fmla="val 8429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sp>
        <p:nvSpPr>
          <p:cNvPr id="27683" name="Oval 35"/>
          <p:cNvSpPr>
            <a:spLocks/>
          </p:cNvSpPr>
          <p:nvPr/>
        </p:nvSpPr>
        <p:spPr bwMode="auto">
          <a:xfrm rot="-2700000">
            <a:off x="4276725" y="3570288"/>
            <a:ext cx="333375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 rot="-2580000">
            <a:off x="2743200" y="4564063"/>
            <a:ext cx="1608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Ex</a:t>
            </a:r>
            <a:r>
              <a:rPr lang="en-US" sz="2000">
                <a:solidFill>
                  <a:srgbClr val="00F4FF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T</a:t>
            </a:r>
            <a:r>
              <a:rPr lang="en-US" sz="200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ension axis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 rot="2579999">
            <a:off x="4319588" y="4714875"/>
            <a:ext cx="187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Com</a:t>
            </a:r>
            <a:r>
              <a:rPr lang="en-US" sz="2000">
                <a:solidFill>
                  <a:srgbClr val="00F4FF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P</a:t>
            </a:r>
            <a:r>
              <a:rPr lang="en-US" sz="2000">
                <a:solidFill>
                  <a:prstClr val="white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ression axis</a:t>
            </a:r>
          </a:p>
        </p:txBody>
      </p:sp>
    </p:spTree>
    <p:extLst>
      <p:ext uri="{BB962C8B-B14F-4D97-AF65-F5344CB8AC3E}">
        <p14:creationId xmlns:p14="http://schemas.microsoft.com/office/powerpoint/2010/main" val="131883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nimBg="1"/>
      <p:bldP spid="27661" grpId="0" animBg="1"/>
      <p:bldP spid="27678" grpId="0" build="p" autoUpdateAnimBg="0"/>
      <p:bldP spid="27679" grpId="0" build="p" autoUpdateAnimBg="0"/>
      <p:bldP spid="27683" grpId="0" animBg="1"/>
      <p:bldP spid="27652" grpId="0" build="p" autoUpdateAnimBg="0"/>
      <p:bldP spid="2765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41275"/>
            <a:ext cx="8686800" cy="1254125"/>
          </a:xfrm>
        </p:spPr>
        <p:txBody>
          <a:bodyPr rIns="82550" anchor="ctr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Plate motion from seismicity</a:t>
            </a:r>
          </a:p>
        </p:txBody>
      </p:sp>
      <p:sp>
        <p:nvSpPr>
          <p:cNvPr id="77826" name="Oval 3"/>
          <p:cNvSpPr>
            <a:spLocks/>
          </p:cNvSpPr>
          <p:nvPr/>
        </p:nvSpPr>
        <p:spPr bwMode="auto">
          <a:xfrm rot="10800000">
            <a:off x="3633788" y="2455863"/>
            <a:ext cx="2708275" cy="27082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27" name="Rectangle 4"/>
          <p:cNvSpPr>
            <a:spLocks/>
          </p:cNvSpPr>
          <p:nvPr/>
        </p:nvSpPr>
        <p:spPr bwMode="auto">
          <a:xfrm>
            <a:off x="1909763" y="3594100"/>
            <a:ext cx="1439862" cy="393700"/>
          </a:xfrm>
          <a:prstGeom prst="rect">
            <a:avLst/>
          </a:prstGeom>
          <a:noFill/>
          <a:ln w="9525">
            <a:solidFill>
              <a:srgbClr val="00408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Fault plane</a:t>
            </a:r>
          </a:p>
        </p:txBody>
      </p:sp>
      <p:sp>
        <p:nvSpPr>
          <p:cNvPr id="77828" name="Rectangle 5"/>
          <p:cNvSpPr>
            <a:spLocks/>
          </p:cNvSpPr>
          <p:nvPr/>
        </p:nvSpPr>
        <p:spPr bwMode="auto">
          <a:xfrm>
            <a:off x="4584700" y="1831975"/>
            <a:ext cx="1981200" cy="393700"/>
          </a:xfrm>
          <a:prstGeom prst="rect">
            <a:avLst/>
          </a:prstGeom>
          <a:noFill/>
          <a:ln w="9525">
            <a:solidFill>
              <a:srgbClr val="13A50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Auxiliary plane</a:t>
            </a:r>
          </a:p>
        </p:txBody>
      </p:sp>
      <p:grpSp>
        <p:nvGrpSpPr>
          <p:cNvPr id="77829" name="Group 6"/>
          <p:cNvGrpSpPr>
            <a:grpSpLocks/>
          </p:cNvGrpSpPr>
          <p:nvPr/>
        </p:nvGrpSpPr>
        <p:grpSpPr bwMode="auto">
          <a:xfrm rot="10800000">
            <a:off x="3624263" y="3827463"/>
            <a:ext cx="1360487" cy="1336675"/>
            <a:chOff x="0" y="0"/>
            <a:chExt cx="857" cy="842"/>
          </a:xfrm>
        </p:grpSpPr>
        <p:sp>
          <p:nvSpPr>
            <p:cNvPr id="77843" name="Freeform 7"/>
            <p:cNvSpPr>
              <a:spLocks/>
            </p:cNvSpPr>
            <p:nvPr/>
          </p:nvSpPr>
          <p:spPr bwMode="auto">
            <a:xfrm>
              <a:off x="0" y="0"/>
              <a:ext cx="857" cy="8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7844" name="AutoShape 8"/>
            <p:cNvSpPr>
              <a:spLocks/>
            </p:cNvSpPr>
            <p:nvPr/>
          </p:nvSpPr>
          <p:spPr bwMode="auto">
            <a:xfrm>
              <a:off x="0" y="0"/>
              <a:ext cx="857" cy="8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grpSp>
        <p:nvGrpSpPr>
          <p:cNvPr id="77830" name="Group 9"/>
          <p:cNvGrpSpPr>
            <a:grpSpLocks/>
          </p:cNvGrpSpPr>
          <p:nvPr/>
        </p:nvGrpSpPr>
        <p:grpSpPr bwMode="auto">
          <a:xfrm>
            <a:off x="4984750" y="2455863"/>
            <a:ext cx="1347788" cy="1347787"/>
            <a:chOff x="0" y="0"/>
            <a:chExt cx="849" cy="849"/>
          </a:xfrm>
        </p:grpSpPr>
        <p:sp>
          <p:nvSpPr>
            <p:cNvPr id="77841" name="Freeform 10"/>
            <p:cNvSpPr>
              <a:spLocks/>
            </p:cNvSpPr>
            <p:nvPr/>
          </p:nvSpPr>
          <p:spPr bwMode="auto">
            <a:xfrm>
              <a:off x="0" y="0"/>
              <a:ext cx="849" cy="8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  <p:sp>
          <p:nvSpPr>
            <p:cNvPr id="77842" name="AutoShape 11"/>
            <p:cNvSpPr>
              <a:spLocks/>
            </p:cNvSpPr>
            <p:nvPr/>
          </p:nvSpPr>
          <p:spPr bwMode="auto">
            <a:xfrm>
              <a:off x="0" y="0"/>
              <a:ext cx="849" cy="84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9999"/>
                </a:solidFill>
                <a:latin typeface="Times" charset="0"/>
                <a:ea typeface="ＭＳ Ｐゴシック" charset="0"/>
                <a:cs typeface="ＭＳ Ｐゴシック" charset="0"/>
                <a:sym typeface="Times" charset="0"/>
              </a:endParaRPr>
            </a:p>
          </p:txBody>
        </p:sp>
      </p:grpSp>
      <p:sp>
        <p:nvSpPr>
          <p:cNvPr id="77831" name="Oval 12"/>
          <p:cNvSpPr>
            <a:spLocks/>
          </p:cNvSpPr>
          <p:nvPr/>
        </p:nvSpPr>
        <p:spPr bwMode="auto">
          <a:xfrm rot="10800000">
            <a:off x="3908425" y="2813050"/>
            <a:ext cx="169863" cy="169863"/>
          </a:xfrm>
          <a:prstGeom prst="ellipse">
            <a:avLst/>
          </a:prstGeom>
          <a:solidFill>
            <a:srgbClr val="13A50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32" name="Rectangle 13"/>
          <p:cNvSpPr>
            <a:spLocks/>
          </p:cNvSpPr>
          <p:nvPr/>
        </p:nvSpPr>
        <p:spPr bwMode="auto">
          <a:xfrm>
            <a:off x="5554663" y="2757488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4081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T</a:t>
            </a:r>
          </a:p>
        </p:txBody>
      </p:sp>
      <p:sp>
        <p:nvSpPr>
          <p:cNvPr id="77833" name="Rectangle 14"/>
          <p:cNvSpPr>
            <a:spLocks/>
          </p:cNvSpPr>
          <p:nvPr/>
        </p:nvSpPr>
        <p:spPr bwMode="auto">
          <a:xfrm>
            <a:off x="4060825" y="2778125"/>
            <a:ext cx="220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13A507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P</a:t>
            </a:r>
          </a:p>
        </p:txBody>
      </p:sp>
      <p:sp>
        <p:nvSpPr>
          <p:cNvPr id="77834" name="Line 15"/>
          <p:cNvSpPr>
            <a:spLocks noChangeShapeType="1"/>
          </p:cNvSpPr>
          <p:nvPr/>
        </p:nvSpPr>
        <p:spPr bwMode="auto">
          <a:xfrm>
            <a:off x="3624263" y="3827463"/>
            <a:ext cx="2708275" cy="1587"/>
          </a:xfrm>
          <a:prstGeom prst="line">
            <a:avLst/>
          </a:prstGeom>
          <a:noFill/>
          <a:ln w="38100">
            <a:solidFill>
              <a:srgbClr val="00408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35" name="Line 16"/>
          <p:cNvSpPr>
            <a:spLocks noChangeShapeType="1"/>
          </p:cNvSpPr>
          <p:nvPr/>
        </p:nvSpPr>
        <p:spPr bwMode="auto">
          <a:xfrm>
            <a:off x="4984750" y="2455863"/>
            <a:ext cx="1588" cy="2708275"/>
          </a:xfrm>
          <a:prstGeom prst="line">
            <a:avLst/>
          </a:prstGeom>
          <a:noFill/>
          <a:ln w="9525">
            <a:solidFill>
              <a:srgbClr val="13A50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36" name="Oval 17"/>
          <p:cNvSpPr>
            <a:spLocks/>
          </p:cNvSpPr>
          <p:nvPr/>
        </p:nvSpPr>
        <p:spPr bwMode="auto">
          <a:xfrm rot="10800000">
            <a:off x="5889625" y="2813050"/>
            <a:ext cx="169863" cy="169863"/>
          </a:xfrm>
          <a:prstGeom prst="ellipse">
            <a:avLst/>
          </a:prstGeom>
          <a:solidFill>
            <a:srgbClr val="00408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37" name="Oval 18"/>
          <p:cNvSpPr>
            <a:spLocks/>
          </p:cNvSpPr>
          <p:nvPr/>
        </p:nvSpPr>
        <p:spPr bwMode="auto">
          <a:xfrm rot="10800000">
            <a:off x="5889625" y="4692650"/>
            <a:ext cx="169863" cy="169863"/>
          </a:xfrm>
          <a:prstGeom prst="ellipse">
            <a:avLst/>
          </a:prstGeom>
          <a:solidFill>
            <a:srgbClr val="13A50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38" name="Oval 19"/>
          <p:cNvSpPr>
            <a:spLocks/>
          </p:cNvSpPr>
          <p:nvPr/>
        </p:nvSpPr>
        <p:spPr bwMode="auto">
          <a:xfrm rot="10800000">
            <a:off x="3975100" y="4692650"/>
            <a:ext cx="169863" cy="169863"/>
          </a:xfrm>
          <a:prstGeom prst="ellipse">
            <a:avLst/>
          </a:prstGeom>
          <a:solidFill>
            <a:srgbClr val="00408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39" name="Oval 20"/>
          <p:cNvSpPr>
            <a:spLocks/>
          </p:cNvSpPr>
          <p:nvPr/>
        </p:nvSpPr>
        <p:spPr bwMode="auto">
          <a:xfrm rot="10800000">
            <a:off x="6246813" y="3730625"/>
            <a:ext cx="169862" cy="1698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7840" name="Rectangle 21"/>
          <p:cNvSpPr>
            <a:spLocks/>
          </p:cNvSpPr>
          <p:nvPr/>
        </p:nvSpPr>
        <p:spPr bwMode="auto">
          <a:xfrm>
            <a:off x="6465888" y="3603625"/>
            <a:ext cx="24511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Slip direction</a:t>
            </a:r>
          </a:p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(pole to auxiliary plane)</a:t>
            </a:r>
          </a:p>
        </p:txBody>
      </p:sp>
    </p:spTree>
    <p:extLst>
      <p:ext uri="{BB962C8B-B14F-4D97-AF65-F5344CB8AC3E}">
        <p14:creationId xmlns:p14="http://schemas.microsoft.com/office/powerpoint/2010/main" val="331633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41275"/>
            <a:ext cx="8686800" cy="1254125"/>
          </a:xfrm>
        </p:spPr>
        <p:txBody>
          <a:bodyPr rIns="82550" anchor="ctr"/>
          <a:lstStyle/>
          <a:p>
            <a:pPr indent="0" eaLnBrk="1" hangingPunct="1">
              <a:defRPr/>
            </a:pPr>
            <a:r>
              <a:rPr lang="en-US" smtClean="0">
                <a:cs typeface="+mj-cs"/>
              </a:rPr>
              <a:t>Plate motion from seismicity</a:t>
            </a:r>
          </a:p>
        </p:txBody>
      </p:sp>
      <p:sp>
        <p:nvSpPr>
          <p:cNvPr id="79874" name="Oval 3"/>
          <p:cNvSpPr>
            <a:spLocks/>
          </p:cNvSpPr>
          <p:nvPr/>
        </p:nvSpPr>
        <p:spPr bwMode="auto">
          <a:xfrm rot="10800000">
            <a:off x="3624263" y="2455863"/>
            <a:ext cx="2708275" cy="27082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75" name="Freeform 4"/>
          <p:cNvSpPr>
            <a:spLocks/>
          </p:cNvSpPr>
          <p:nvPr/>
        </p:nvSpPr>
        <p:spPr bwMode="auto">
          <a:xfrm>
            <a:off x="4632325" y="4638675"/>
            <a:ext cx="1243013" cy="504825"/>
          </a:xfrm>
          <a:custGeom>
            <a:avLst/>
            <a:gdLst>
              <a:gd name="T0" fmla="*/ 2147483647 w 20783"/>
              <a:gd name="T1" fmla="*/ 2147483647 h 20291"/>
              <a:gd name="T2" fmla="*/ 2147483647 w 20783"/>
              <a:gd name="T3" fmla="*/ 2147483647 h 20291"/>
              <a:gd name="T4" fmla="*/ 2147483647 w 20783"/>
              <a:gd name="T5" fmla="*/ 2147483647 h 20291"/>
              <a:gd name="T6" fmla="*/ 2147483647 w 20783"/>
              <a:gd name="T7" fmla="*/ 2147483647 h 20291"/>
              <a:gd name="T8" fmla="*/ 2147483647 w 20783"/>
              <a:gd name="T9" fmla="*/ 2147483647 h 20291"/>
              <a:gd name="T10" fmla="*/ 2147483647 w 20783"/>
              <a:gd name="T11" fmla="*/ 2147483647 h 20291"/>
              <a:gd name="T12" fmla="*/ 2147483647 w 20783"/>
              <a:gd name="T13" fmla="*/ 2147483647 h 20291"/>
              <a:gd name="T14" fmla="*/ 2147483647 w 20783"/>
              <a:gd name="T15" fmla="*/ 2147483647 h 202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0783" h="20291">
                <a:moveTo>
                  <a:pt x="9465" y="60"/>
                </a:moveTo>
                <a:cubicBezTo>
                  <a:pt x="11112" y="-639"/>
                  <a:pt x="13796" y="5015"/>
                  <a:pt x="15682" y="6159"/>
                </a:cubicBezTo>
                <a:cubicBezTo>
                  <a:pt x="17568" y="7302"/>
                  <a:pt x="16957" y="6476"/>
                  <a:pt x="20783" y="6794"/>
                </a:cubicBezTo>
                <a:cubicBezTo>
                  <a:pt x="20305" y="8827"/>
                  <a:pt x="14885" y="15815"/>
                  <a:pt x="11431" y="17975"/>
                </a:cubicBezTo>
                <a:cubicBezTo>
                  <a:pt x="7977" y="20135"/>
                  <a:pt x="1043" y="20961"/>
                  <a:pt x="113" y="19690"/>
                </a:cubicBezTo>
                <a:cubicBezTo>
                  <a:pt x="-817" y="18420"/>
                  <a:pt x="4258" y="13465"/>
                  <a:pt x="5772" y="10225"/>
                </a:cubicBezTo>
                <a:cubicBezTo>
                  <a:pt x="7286" y="6985"/>
                  <a:pt x="7818" y="759"/>
                  <a:pt x="9465" y="60"/>
                </a:cubicBezTo>
                <a:close/>
                <a:moveTo>
                  <a:pt x="9465" y="60"/>
                </a:moveTo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76" name="Freeform 5"/>
          <p:cNvSpPr>
            <a:spLocks/>
          </p:cNvSpPr>
          <p:nvPr/>
        </p:nvSpPr>
        <p:spPr bwMode="auto">
          <a:xfrm>
            <a:off x="4076700" y="2457450"/>
            <a:ext cx="1492250" cy="2214563"/>
          </a:xfrm>
          <a:custGeom>
            <a:avLst/>
            <a:gdLst>
              <a:gd name="T0" fmla="*/ 2147483647 w 20803"/>
              <a:gd name="T1" fmla="*/ 2147483647 h 21292"/>
              <a:gd name="T2" fmla="*/ 2147483647 w 20803"/>
              <a:gd name="T3" fmla="*/ 2147483647 h 21292"/>
              <a:gd name="T4" fmla="*/ 2147483647 w 20803"/>
              <a:gd name="T5" fmla="*/ 2147483647 h 21292"/>
              <a:gd name="T6" fmla="*/ 2147483647 w 20803"/>
              <a:gd name="T7" fmla="*/ 2147483647 h 21292"/>
              <a:gd name="T8" fmla="*/ 2147483647 w 20803"/>
              <a:gd name="T9" fmla="*/ 2147483647 h 21292"/>
              <a:gd name="T10" fmla="*/ 2147483647 w 20803"/>
              <a:gd name="T11" fmla="*/ 2147483647 h 21292"/>
              <a:gd name="T12" fmla="*/ 2147483647 w 20803"/>
              <a:gd name="T13" fmla="*/ 2147483647 h 21292"/>
              <a:gd name="T14" fmla="*/ 2147483647 w 20803"/>
              <a:gd name="T15" fmla="*/ 2147483647 h 21292"/>
              <a:gd name="T16" fmla="*/ 2147483647 w 20803"/>
              <a:gd name="T17" fmla="*/ 2147483647 h 21292"/>
              <a:gd name="T18" fmla="*/ 2147483647 w 20803"/>
              <a:gd name="T19" fmla="*/ 2147483647 h 21292"/>
              <a:gd name="T20" fmla="*/ 2147483647 w 20803"/>
              <a:gd name="T21" fmla="*/ 2147483647 h 21292"/>
              <a:gd name="T22" fmla="*/ 2147483647 w 20803"/>
              <a:gd name="T23" fmla="*/ 2147483647 h 212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803" h="21292">
                <a:moveTo>
                  <a:pt x="492" y="2906"/>
                </a:moveTo>
                <a:cubicBezTo>
                  <a:pt x="248" y="5347"/>
                  <a:pt x="-482" y="5911"/>
                  <a:pt x="492" y="8275"/>
                </a:cubicBezTo>
                <a:cubicBezTo>
                  <a:pt x="1355" y="10396"/>
                  <a:pt x="3170" y="13508"/>
                  <a:pt x="5693" y="15674"/>
                </a:cubicBezTo>
                <a:cubicBezTo>
                  <a:pt x="8216" y="17840"/>
                  <a:pt x="13173" y="21455"/>
                  <a:pt x="15607" y="21287"/>
                </a:cubicBezTo>
                <a:cubicBezTo>
                  <a:pt x="17599" y="19167"/>
                  <a:pt x="19525" y="16986"/>
                  <a:pt x="20321" y="14621"/>
                </a:cubicBezTo>
                <a:cubicBezTo>
                  <a:pt x="21118" y="12257"/>
                  <a:pt x="20786" y="9252"/>
                  <a:pt x="20321" y="7131"/>
                </a:cubicBezTo>
                <a:cubicBezTo>
                  <a:pt x="19857" y="5011"/>
                  <a:pt x="18307" y="3104"/>
                  <a:pt x="17488" y="1930"/>
                </a:cubicBezTo>
                <a:cubicBezTo>
                  <a:pt x="16670" y="755"/>
                  <a:pt x="16692" y="404"/>
                  <a:pt x="15364" y="130"/>
                </a:cubicBezTo>
                <a:cubicBezTo>
                  <a:pt x="14036" y="-145"/>
                  <a:pt x="11292" y="69"/>
                  <a:pt x="9455" y="297"/>
                </a:cubicBezTo>
                <a:cubicBezTo>
                  <a:pt x="7618" y="526"/>
                  <a:pt x="5759" y="1091"/>
                  <a:pt x="4276" y="1518"/>
                </a:cubicBezTo>
                <a:cubicBezTo>
                  <a:pt x="2793" y="1945"/>
                  <a:pt x="1288" y="2616"/>
                  <a:pt x="492" y="2906"/>
                </a:cubicBezTo>
                <a:close/>
                <a:moveTo>
                  <a:pt x="492" y="2906"/>
                </a:moveTo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77" name="Freeform 6"/>
          <p:cNvSpPr>
            <a:spLocks/>
          </p:cNvSpPr>
          <p:nvPr/>
        </p:nvSpPr>
        <p:spPr bwMode="auto">
          <a:xfrm rot="10800000">
            <a:off x="4097338" y="2759075"/>
            <a:ext cx="1760537" cy="20288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8398"/>
                  <a:pt x="21600" y="18758"/>
                </a:cubicBezTo>
                <a:cubicBezTo>
                  <a:pt x="21600" y="19710"/>
                  <a:pt x="21517" y="20660"/>
                  <a:pt x="21351" y="21600"/>
                </a:cubicBezTo>
              </a:path>
            </a:pathLst>
          </a:custGeom>
          <a:noFill/>
          <a:ln w="9525" cap="flat">
            <a:solidFill>
              <a:srgbClr val="13A507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78" name="Freeform 7"/>
          <p:cNvSpPr>
            <a:spLocks/>
          </p:cNvSpPr>
          <p:nvPr/>
        </p:nvSpPr>
        <p:spPr bwMode="auto">
          <a:xfrm rot="3060000">
            <a:off x="4062413" y="2776538"/>
            <a:ext cx="1760537" cy="20272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8398"/>
                  <a:pt x="21600" y="18758"/>
                </a:cubicBezTo>
                <a:cubicBezTo>
                  <a:pt x="21600" y="19710"/>
                  <a:pt x="21517" y="20660"/>
                  <a:pt x="21351" y="21600"/>
                </a:cubicBezTo>
              </a:path>
            </a:pathLst>
          </a:custGeom>
          <a:noFill/>
          <a:ln w="38100" cap="flat">
            <a:solidFill>
              <a:srgbClr val="00408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79" name="Rectangle 8"/>
          <p:cNvSpPr>
            <a:spLocks/>
          </p:cNvSpPr>
          <p:nvPr/>
        </p:nvSpPr>
        <p:spPr bwMode="auto">
          <a:xfrm>
            <a:off x="4649788" y="1728788"/>
            <a:ext cx="1439862" cy="393700"/>
          </a:xfrm>
          <a:prstGeom prst="rect">
            <a:avLst/>
          </a:prstGeom>
          <a:noFill/>
          <a:ln w="9525">
            <a:solidFill>
              <a:srgbClr val="00408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Fault plane</a:t>
            </a:r>
          </a:p>
        </p:txBody>
      </p:sp>
      <p:sp>
        <p:nvSpPr>
          <p:cNvPr id="79880" name="Rectangle 9"/>
          <p:cNvSpPr>
            <a:spLocks/>
          </p:cNvSpPr>
          <p:nvPr/>
        </p:nvSpPr>
        <p:spPr bwMode="auto">
          <a:xfrm>
            <a:off x="6137275" y="4759325"/>
            <a:ext cx="1981200" cy="393700"/>
          </a:xfrm>
          <a:prstGeom prst="rect">
            <a:avLst/>
          </a:prstGeom>
          <a:noFill/>
          <a:ln w="9525">
            <a:solidFill>
              <a:srgbClr val="13A50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prstClr val="black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Auxiliary plane</a:t>
            </a:r>
          </a:p>
        </p:txBody>
      </p:sp>
      <p:sp>
        <p:nvSpPr>
          <p:cNvPr id="79881" name="Freeform 10"/>
          <p:cNvSpPr>
            <a:spLocks/>
          </p:cNvSpPr>
          <p:nvPr/>
        </p:nvSpPr>
        <p:spPr bwMode="auto">
          <a:xfrm rot="-3780000">
            <a:off x="4110038" y="2947988"/>
            <a:ext cx="1760537" cy="20272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1929" y="0"/>
                  <a:pt x="21600" y="8398"/>
                  <a:pt x="21600" y="18758"/>
                </a:cubicBezTo>
                <a:cubicBezTo>
                  <a:pt x="21600" y="19710"/>
                  <a:pt x="21517" y="20660"/>
                  <a:pt x="21351" y="21600"/>
                </a:cubicBezTo>
              </a:path>
            </a:pathLst>
          </a:custGeom>
          <a:noFill/>
          <a:ln w="9525" cap="flat">
            <a:solidFill>
              <a:srgbClr val="13A507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82" name="Oval 11"/>
          <p:cNvSpPr>
            <a:spLocks/>
          </p:cNvSpPr>
          <p:nvPr/>
        </p:nvSpPr>
        <p:spPr bwMode="auto">
          <a:xfrm rot="10800000">
            <a:off x="4735513" y="3282950"/>
            <a:ext cx="169862" cy="169863"/>
          </a:xfrm>
          <a:prstGeom prst="ellipse">
            <a:avLst/>
          </a:prstGeom>
          <a:solidFill>
            <a:srgbClr val="00408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83" name="Oval 12"/>
          <p:cNvSpPr>
            <a:spLocks/>
          </p:cNvSpPr>
          <p:nvPr/>
        </p:nvSpPr>
        <p:spPr bwMode="auto">
          <a:xfrm rot="10800000">
            <a:off x="6143625" y="3535363"/>
            <a:ext cx="169863" cy="169862"/>
          </a:xfrm>
          <a:prstGeom prst="ellipse">
            <a:avLst/>
          </a:prstGeom>
          <a:solidFill>
            <a:srgbClr val="13A50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84" name="Rectangle 13"/>
          <p:cNvSpPr>
            <a:spLocks/>
          </p:cNvSpPr>
          <p:nvPr/>
        </p:nvSpPr>
        <p:spPr bwMode="auto">
          <a:xfrm>
            <a:off x="4614863" y="2863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4081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T</a:t>
            </a:r>
          </a:p>
        </p:txBody>
      </p:sp>
      <p:sp>
        <p:nvSpPr>
          <p:cNvPr id="79885" name="Rectangle 14"/>
          <p:cNvSpPr>
            <a:spLocks/>
          </p:cNvSpPr>
          <p:nvPr/>
        </p:nvSpPr>
        <p:spPr bwMode="auto">
          <a:xfrm>
            <a:off x="5924550" y="3592513"/>
            <a:ext cx="220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13A507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P</a:t>
            </a:r>
          </a:p>
        </p:txBody>
      </p:sp>
      <p:sp>
        <p:nvSpPr>
          <p:cNvPr id="79886" name="Oval 15"/>
          <p:cNvSpPr>
            <a:spLocks/>
          </p:cNvSpPr>
          <p:nvPr/>
        </p:nvSpPr>
        <p:spPr bwMode="auto">
          <a:xfrm rot="10800000">
            <a:off x="5480050" y="3262313"/>
            <a:ext cx="169863" cy="1698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  <p:sp>
        <p:nvSpPr>
          <p:cNvPr id="79887" name="Rectangle 16"/>
          <p:cNvSpPr>
            <a:spLocks/>
          </p:cNvSpPr>
          <p:nvPr/>
        </p:nvSpPr>
        <p:spPr bwMode="auto">
          <a:xfrm>
            <a:off x="6278563" y="2624138"/>
            <a:ext cx="2641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Slip direction (pole to auxiliary plane)</a:t>
            </a:r>
          </a:p>
        </p:txBody>
      </p:sp>
      <p:sp>
        <p:nvSpPr>
          <p:cNvPr id="79888" name="Line 17"/>
          <p:cNvSpPr>
            <a:spLocks noChangeShapeType="1"/>
          </p:cNvSpPr>
          <p:nvPr/>
        </p:nvSpPr>
        <p:spPr bwMode="auto">
          <a:xfrm flipH="1">
            <a:off x="5649913" y="2863850"/>
            <a:ext cx="628650" cy="4191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009999"/>
              </a:solidFill>
              <a:latin typeface="Times" charset="0"/>
              <a:ea typeface="ＭＳ Ｐゴシック" charset="0"/>
              <a:cs typeface="ＭＳ Ｐゴシック" charset="0"/>
              <a:sym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3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jw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jw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800" dirty="0" err="1" smtClean="0">
            <a:solidFill>
              <a:schemeClr val="tx1"/>
            </a:solidFill>
            <a:latin typeface="Arial"/>
            <a:cs typeface="Arial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</Words>
  <Application>Microsoft Macintosh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jwblack</vt:lpstr>
      <vt:lpstr>jwwhite</vt:lpstr>
      <vt:lpstr>PowerPoint Presentation</vt:lpstr>
      <vt:lpstr>Plate motion from seismicity</vt:lpstr>
      <vt:lpstr>Plate motion from seismicity</vt:lpstr>
      <vt:lpstr>Plate motion from seismicity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</dc:creator>
  <cp:lastModifiedBy>J W</cp:lastModifiedBy>
  <cp:revision>2</cp:revision>
  <dcterms:created xsi:type="dcterms:W3CDTF">2014-09-17T18:16:20Z</dcterms:created>
  <dcterms:modified xsi:type="dcterms:W3CDTF">2014-09-17T18:21:15Z</dcterms:modified>
</cp:coreProperties>
</file>